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Oswald Medium"/>
      <p:regular r:id="rId23"/>
      <p:bold r:id="rId24"/>
    </p:embeddedFont>
    <p:embeddedFont>
      <p:font typeface="Average"/>
      <p:regular r:id="rId25"/>
    </p:embeddedFon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OswaldMedium-bold.fntdata"/><Relationship Id="rId23" Type="http://schemas.openxmlformats.org/officeDocument/2006/relationships/font" Target="fonts/Oswald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regular.fntdata"/><Relationship Id="rId25" Type="http://schemas.openxmlformats.org/officeDocument/2006/relationships/font" Target="fonts/Average-regular.fntdata"/><Relationship Id="rId27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6c049a653_2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6c049a653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a3df45bbf9_0_6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a3df45bbf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3df45bbf9_0_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a3df45bbf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6c049a653_1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a6c049a653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a6c049a653_1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a6c049a653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a3df45bbf9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a3df45bbf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a3df45bbf9_0_1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a3df45bbf9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a3df45bbf9_0_1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a3df45bbf9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a544adeaff_0_8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a544adeaf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a6c049a653_2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a6c049a653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6c049a653_1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6c049a653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a544adeaff_0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a544adeaf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3df45bbf9_0_1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a3df45bbf9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544adeaf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a544adeaf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a544adeaff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a544adeaf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a6c049a653_3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a6c049a65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685200" y="772600"/>
            <a:ext cx="7773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Oswald Medium"/>
                <a:ea typeface="Oswald Medium"/>
                <a:cs typeface="Oswald Medium"/>
                <a:sym typeface="Oswald Medium"/>
              </a:rPr>
              <a:t>Decentralized Platform for Interactive Music Performance with Parallel Distributed and High Performance Computing</a:t>
            </a:r>
            <a:endParaRPr sz="2800">
              <a:solidFill>
                <a:schemeClr val="accent6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707900" y="3312175"/>
            <a:ext cx="57282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Team No. 28</a:t>
            </a: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ID: 20101477</a:t>
            </a: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Name: Md. Sifat Mahmud</a:t>
            </a: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ST name: Farah and Sania</a:t>
            </a: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1498650" y="2175950"/>
            <a:ext cx="614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2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>
            <p:ph type="title"/>
          </p:nvPr>
        </p:nvSpPr>
        <p:spPr>
          <a:xfrm>
            <a:off x="3879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Model Architecture </a:t>
            </a:r>
            <a:endParaRPr>
              <a:solidFill>
                <a:schemeClr val="accent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44" name="Google Shape;144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2"/>
          <p:cNvSpPr txBox="1"/>
          <p:nvPr/>
        </p:nvSpPr>
        <p:spPr>
          <a:xfrm>
            <a:off x="387900" y="1205300"/>
            <a:ext cx="4351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46" name="Google Shape;146;p22"/>
          <p:cNvPicPr preferRelativeResize="0"/>
          <p:nvPr/>
        </p:nvPicPr>
        <p:blipFill rotWithShape="1">
          <a:blip r:embed="rId4">
            <a:alphaModFix/>
          </a:blip>
          <a:srcRect b="0" l="0" r="0" t="4067"/>
          <a:stretch/>
        </p:blipFill>
        <p:spPr>
          <a:xfrm>
            <a:off x="0" y="747525"/>
            <a:ext cx="9144001" cy="439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3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/>
          <p:nvPr>
            <p:ph type="title"/>
          </p:nvPr>
        </p:nvSpPr>
        <p:spPr>
          <a:xfrm>
            <a:off x="3879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833675" y="1312500"/>
            <a:ext cx="624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Data Preprocessing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Model Training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Integration and Testing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Continuous Monitoring and Improvement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4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>
            <p:ph type="title"/>
          </p:nvPr>
        </p:nvSpPr>
        <p:spPr>
          <a:xfrm>
            <a:off x="3879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559350" y="1346775"/>
            <a:ext cx="7009500" cy="19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Real-time performance with an average latency of 15 milliseconds for WebRTC communication and 20 milliseconds for audio processing.</a:t>
            </a:r>
            <a:endParaRPr sz="1900"/>
          </a:p>
        </p:txBody>
      </p:sp>
      <p:sp>
        <p:nvSpPr>
          <p:cNvPr id="162" name="Google Shape;162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5"/>
          <p:cNvSpPr txBox="1"/>
          <p:nvPr>
            <p:ph type="title"/>
          </p:nvPr>
        </p:nvSpPr>
        <p:spPr>
          <a:xfrm>
            <a:off x="3879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Analysis</a:t>
            </a:r>
            <a:endParaRPr/>
          </a:p>
        </p:txBody>
      </p:sp>
      <p:sp>
        <p:nvSpPr>
          <p:cNvPr id="169" name="Google Shape;169;p2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0" name="Google Shape;170;p25"/>
          <p:cNvPicPr preferRelativeResize="0"/>
          <p:nvPr/>
        </p:nvPicPr>
        <p:blipFill rotWithShape="1">
          <a:blip r:embed="rId4">
            <a:alphaModFix/>
          </a:blip>
          <a:srcRect b="0" l="0" r="49962" t="66038"/>
          <a:stretch/>
        </p:blipFill>
        <p:spPr>
          <a:xfrm>
            <a:off x="1" y="857775"/>
            <a:ext cx="9143999" cy="428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6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6"/>
          <p:cNvSpPr txBox="1"/>
          <p:nvPr>
            <p:ph type="title"/>
          </p:nvPr>
        </p:nvSpPr>
        <p:spPr>
          <a:xfrm>
            <a:off x="3879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570800" y="1222925"/>
            <a:ext cx="7009500" cy="19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Data limitations: </a:t>
            </a:r>
            <a:endParaRPr sz="19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The sample size not large enough</a:t>
            </a:r>
            <a:endParaRPr sz="1900"/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limitations:</a:t>
            </a:r>
            <a:endParaRPr sz="19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The design might not be scalable</a:t>
            </a:r>
            <a:endParaRPr sz="1900"/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Generalizability:</a:t>
            </a:r>
            <a:endParaRPr sz="19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might not be directly applicable to all music genres and styles.</a:t>
            </a:r>
            <a:endParaRPr sz="19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7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7"/>
          <p:cNvSpPr txBox="1"/>
          <p:nvPr>
            <p:ph type="title"/>
          </p:nvPr>
        </p:nvSpPr>
        <p:spPr>
          <a:xfrm>
            <a:off x="3879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Future Works</a:t>
            </a:r>
            <a:endParaRPr/>
          </a:p>
        </p:txBody>
      </p:sp>
      <p:sp>
        <p:nvSpPr>
          <p:cNvPr id="185" name="Google Shape;185;p27"/>
          <p:cNvSpPr txBox="1"/>
          <p:nvPr>
            <p:ph idx="1" type="body"/>
          </p:nvPr>
        </p:nvSpPr>
        <p:spPr>
          <a:xfrm>
            <a:off x="464100" y="1304875"/>
            <a:ext cx="746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13716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Deepening the capabilities of AI music generation with advanced algorithms like GANs and VAEs.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13716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Fostering collaboration and immersive performance with virtual studios and augmented reality integration.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13716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Building a decentralized music ecosystem with blockchain-based distribution models and tokenization.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8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8"/>
          <p:cNvSpPr txBox="1"/>
          <p:nvPr>
            <p:ph type="title"/>
          </p:nvPr>
        </p:nvSpPr>
        <p:spPr>
          <a:xfrm>
            <a:off x="3879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387900" y="1152475"/>
            <a:ext cx="8023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Building a decentralized platform for interactive music performance and composition offers a </a:t>
            </a: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unique</a:t>
            </a: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 decentralized music platform represents a transformative force in the music industry.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It empowers creators, fosters collaboration, and opens up new avenues for musical expression.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Future development will focus on further enhancing the platform's capabilities and solidifying its position as a revolutionary tool for musicians and music lovers alike.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ue opportunity to revolutionize the music industry.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By leveraging HPC and distributed parallel systems, this research has the potential to empower musicians, foster collaboration, and create new frontiers of musical expression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9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9"/>
          <p:cNvSpPr txBox="1"/>
          <p:nvPr>
            <p:ph type="title"/>
          </p:nvPr>
        </p:nvSpPr>
        <p:spPr>
          <a:xfrm>
            <a:off x="311700" y="1850250"/>
            <a:ext cx="8520600" cy="14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Thank You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sp>
        <p:nvSpPr>
          <p:cNvPr id="201" name="Google Shape;201;p2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 rotWithShape="1">
          <a:blip r:embed="rId3">
            <a:alphaModFix amt="11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Introduction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601325" y="981500"/>
            <a:ext cx="363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Problems</a:t>
            </a:r>
            <a:endParaRPr b="1" sz="17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Existing music platforms face limitations in scalability, user control, and transparency.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Centralized architectures struggle to handle a large number of users and hinder collaboration.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Opaque governance models raise concerns about user control, transparency, and fair compensation for creators.</a:t>
            </a:r>
            <a:endParaRPr sz="1700"/>
          </a:p>
        </p:txBody>
      </p:sp>
      <p:sp>
        <p:nvSpPr>
          <p:cNvPr id="72" name="Google Shape;72;p14"/>
          <p:cNvSpPr txBox="1"/>
          <p:nvPr/>
        </p:nvSpPr>
        <p:spPr>
          <a:xfrm>
            <a:off x="4493041" y="1057700"/>
            <a:ext cx="39870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Proposed Solution:</a:t>
            </a:r>
            <a:endParaRPr b="1"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en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Utilization of blockchain technology 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verage"/>
              <a:buChar char="●"/>
            </a:pPr>
            <a:r>
              <a:rPr lang="en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Distributed parallel systems alongside AI-powered music generation tools </a:t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 amt="11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772650" y="942650"/>
            <a:ext cx="759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Decentralized platforms: </a:t>
            </a:r>
            <a:r>
              <a:rPr lang="en" sz="1600"/>
              <a:t>Existing decentralized platforms for music and other creative content </a:t>
            </a:r>
            <a:r>
              <a:rPr lang="en" sz="1600"/>
              <a:t>can offer valuable insights into architecture design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High-performance audio processing: </a:t>
            </a:r>
            <a:r>
              <a:rPr lang="en" sz="1600"/>
              <a:t>Research on low-latency audio streaming protocols, spatial audio rendering algorithms, and real-time audio manipulation techniques forms the foundation for the platform's audio processing capabilities.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AI-powered music generation:</a:t>
            </a:r>
            <a:r>
              <a:rPr lang="en" sz="1600"/>
              <a:t> Advances in music generation using deep learning models are crucial for developing algorithmic composition, improvisation, and personalized accompaniment.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Blockchain technology:</a:t>
            </a:r>
            <a:r>
              <a:rPr lang="en"/>
              <a:t> </a:t>
            </a:r>
            <a:r>
              <a:rPr lang="en" sz="1600"/>
              <a:t>Exploring existing applications of blockchain in content management, smart contracts, and distributed governance will inform the design of the platform's secure and transparent infrastructure.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 amt="11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770275" y="519725"/>
            <a:ext cx="551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MusicNet: 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Collection of 300 classical music</a:t>
            </a:r>
            <a:r>
              <a:rPr lang="en" sz="2000"/>
              <a:t> </a:t>
            </a:r>
            <a:r>
              <a:rPr lang="en" sz="2000"/>
              <a:t>recordings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475" y="2350400"/>
            <a:ext cx="5839324" cy="244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1282450" y="1810475"/>
            <a:ext cx="4213500" cy="3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Decentralized Architecture</a:t>
            </a:r>
            <a:endParaRPr b="1"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900"/>
              <a:t>High-Performance Audio Processing</a:t>
            </a:r>
            <a:endParaRPr b="1"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900"/>
              <a:t>Distributed Parallel Systems</a:t>
            </a:r>
            <a:endParaRPr b="1"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900"/>
              <a:t>Algorithmic Composition</a:t>
            </a:r>
            <a:endParaRPr b="1"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97" name="Google Shape;97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Methodology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87900" y="1542800"/>
            <a:ext cx="349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Decentralized Architecture:</a:t>
            </a:r>
            <a:endParaRPr i="1" sz="19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Ethereum blockchain for secure and transparent data management.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Smart contracts for managing functionalities like royalty distribution, user agreements, and governance.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05" name="Google Shape;105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0090" y="923875"/>
            <a:ext cx="4488412" cy="351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4622338" y="4443475"/>
            <a:ext cx="431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Figure: An Ethereum Blockchain-Based Prototype for Data Security</a:t>
            </a:r>
            <a:endParaRPr i="1" sz="11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Methodology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387900" y="1076275"/>
            <a:ext cx="365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1700"/>
              <a:t>High-Performance Audio Processing:</a:t>
            </a:r>
            <a:endParaRPr i="1" sz="17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WebRTC protocol for low-latency audio streaming and real-time collaboration.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HRTF-based spatial audio rendering for personalized and immersive listening experiences.</a:t>
            </a:r>
            <a:endParaRPr sz="1500"/>
          </a:p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4370963" y="4535575"/>
            <a:ext cx="431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Figure: WebRTC Protocol</a:t>
            </a:r>
            <a:endParaRPr i="1" sz="11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7875" y="934550"/>
            <a:ext cx="4605900" cy="36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Methodology 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24" name="Google Shape;124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0"/>
          <p:cNvSpPr txBox="1"/>
          <p:nvPr/>
        </p:nvSpPr>
        <p:spPr>
          <a:xfrm>
            <a:off x="387900" y="1433900"/>
            <a:ext cx="43518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Distributed Parallel Systems:</a:t>
            </a:r>
            <a:endParaRPr i="1" sz="19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9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Apache Spark for efficient content processing and AI model training.</a:t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865325"/>
            <a:ext cx="4159925" cy="341917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/>
        </p:nvSpPr>
        <p:spPr>
          <a:xfrm>
            <a:off x="4354713" y="4305750"/>
            <a:ext cx="459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Figure: Apache Spark Processing</a:t>
            </a:r>
            <a:endParaRPr sz="11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1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Methodology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34" name="Google Shape;134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21"/>
          <p:cNvSpPr txBox="1"/>
          <p:nvPr/>
        </p:nvSpPr>
        <p:spPr>
          <a:xfrm>
            <a:off x="387900" y="1281500"/>
            <a:ext cx="38460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Algorithmic</a:t>
            </a:r>
            <a:r>
              <a:rPr i="1" lang="en"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Composition</a:t>
            </a:r>
            <a:endParaRPr i="1" sz="19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9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Recurrent Neural Networks (RNNs): </a:t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excel at processing sequential data like musical notes</a:t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Long Short-Term Memory (LSTM) Units: possess the unique ability to remember information over extended periods</a:t>
            </a:r>
            <a:endParaRPr sz="17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4126113" y="4305750"/>
            <a:ext cx="459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Figure: RNN in music composition</a:t>
            </a:r>
            <a:endParaRPr sz="11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7400" y="1009650"/>
            <a:ext cx="4861099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